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66" r:id="rId3"/>
    <p:sldId id="377" r:id="rId4"/>
    <p:sldId id="380" r:id="rId5"/>
    <p:sldId id="258" r:id="rId6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A71C"/>
    <a:srgbClr val="FDEEB5"/>
    <a:srgbClr val="B80C08"/>
    <a:srgbClr val="262626"/>
    <a:srgbClr val="DDD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84520" autoAdjust="0"/>
  </p:normalViewPr>
  <p:slideViewPr>
    <p:cSldViewPr>
      <p:cViewPr varScale="1">
        <p:scale>
          <a:sx n="104" d="100"/>
          <a:sy n="104" d="100"/>
        </p:scale>
        <p:origin x="111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562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628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184" y="1"/>
            <a:ext cx="3037628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FD2723B-3898-4F87-9579-A4BD697C05AF}" type="datetimeFigureOut">
              <a:rPr lang="en-US"/>
              <a:pPr>
                <a:defRPr/>
              </a:pPr>
              <a:t>3/15/2017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29988"/>
            <a:ext cx="3037628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184" y="8829988"/>
            <a:ext cx="3037628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A66D8EB-E417-4BF4-AEA5-693FF70E4B3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42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3037628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184" y="1"/>
            <a:ext cx="3037628" cy="464820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E95D07-25C3-498C-9150-C1635FBC11E7}" type="datetimeFigureOut">
              <a:rPr lang="en-US"/>
              <a:pPr>
                <a:defRPr/>
              </a:pPr>
              <a:t>3/15/2017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8500"/>
            <a:ext cx="4645025" cy="34845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360" y="4415791"/>
            <a:ext cx="5607684" cy="4183380"/>
          </a:xfrm>
          <a:prstGeom prst="rect">
            <a:avLst/>
          </a:prstGeom>
        </p:spPr>
        <p:txBody>
          <a:bodyPr vert="horz" lIns="93162" tIns="46581" rIns="93162" bIns="465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829988"/>
            <a:ext cx="3037628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184" y="8829988"/>
            <a:ext cx="3037628" cy="464820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5D15551-AB01-47A2-89CC-21F80214D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8299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32282" indent="-232282"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B7BF259-E01F-41A2-B25D-BD6BA907B7E5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624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15551-AB01-47A2-89CC-21F80214D46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555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15551-AB01-47A2-89CC-21F80214D46E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781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5D15551-AB01-47A2-89CC-21F80214D46E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434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/>
              <a:t>Last slide in presentation</a:t>
            </a:r>
          </a:p>
        </p:txBody>
      </p:sp>
      <p:sp>
        <p:nvSpPr>
          <p:cNvPr id="71683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07348CB-1A32-40C0-B0DA-9895D6A5A6B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6329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7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9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7" name="Rectangle 12"/>
          <p:cNvSpPr/>
          <p:nvPr userDrawn="1"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3541F743-9FD5-48EC-AD7E-592156544E4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4F72FD9D-E7B2-47FE-AC90-45B465ECCCD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5"/>
          <p:cNvSpPr/>
          <p:nvPr userDrawn="1"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13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14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 spc="0" baseline="0"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8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6" name="TextBox 9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7" name="Rectangle 10"/>
          <p:cNvSpPr/>
          <p:nvPr userDrawn="1"/>
        </p:nvSpPr>
        <p:spPr>
          <a:xfrm rot="10800000">
            <a:off x="0" y="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9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10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8" name="Rectangle 11"/>
          <p:cNvSpPr/>
          <p:nvPr userDrawn="1"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9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8" name="Picture 7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9" name="TextBox 8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10" name="Rectangle 9"/>
          <p:cNvSpPr/>
          <p:nvPr userDrawn="1"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4" name="Picture 7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5" name="TextBox 8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6" name="Rectangle 9"/>
          <p:cNvSpPr/>
          <p:nvPr userDrawn="1"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3" name="Picture 6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4" name="TextBox 7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5" name="Rectangle 8"/>
          <p:cNvSpPr/>
          <p:nvPr userDrawn="1"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9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10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8" name="Rectangle 11"/>
          <p:cNvSpPr/>
          <p:nvPr userDrawn="1"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3008313" cy="9906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85800"/>
            <a:ext cx="5111750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76400"/>
            <a:ext cx="3008313" cy="44497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6" name="Picture 9" descr="tulogo_h_cmyk_r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7" name="TextBox 10"/>
          <p:cNvSpPr txBox="1"/>
          <p:nvPr userDrawn="1"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8" name="Rectangle 11"/>
          <p:cNvSpPr/>
          <p:nvPr userDrawn="1"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80000"/>
                <a:satMod val="300000"/>
              </a:schemeClr>
            </a:gs>
            <a:gs pos="0">
              <a:schemeClr val="bg1">
                <a:lumMod val="75000"/>
                <a:lumOff val="25000"/>
              </a:schemeClr>
            </a:gs>
            <a:gs pos="100000">
              <a:schemeClr val="bg1">
                <a:shade val="30000"/>
                <a:satMod val="20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63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9" name="Picture 8" descr="tulogo_h_cmyk_r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096000" y="6400800"/>
            <a:ext cx="2609850" cy="261938"/>
          </a:xfrm>
          <a:prstGeom prst="rect">
            <a:avLst/>
          </a:prstGeom>
          <a:effectLst>
            <a:outerShdw blurRad="508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0" name="TextBox 9"/>
          <p:cNvSpPr txBox="1"/>
          <p:nvPr/>
        </p:nvSpPr>
        <p:spPr>
          <a:xfrm>
            <a:off x="457200" y="6400800"/>
            <a:ext cx="4038600" cy="381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dirty="0">
                <a:latin typeface="RotisSemiSans" pitchFamily="34" charset="0"/>
                <a:cs typeface="+mn-cs"/>
              </a:rPr>
              <a:t>Office of Technology Services</a:t>
            </a:r>
          </a:p>
        </p:txBody>
      </p:sp>
      <p:sp>
        <p:nvSpPr>
          <p:cNvPr id="11" name="Rectangle 10"/>
          <p:cNvSpPr/>
          <p:nvPr/>
        </p:nvSpPr>
        <p:spPr>
          <a:xfrm rot="10800000">
            <a:off x="0" y="152400"/>
            <a:ext cx="9144000" cy="228600"/>
          </a:xfrm>
          <a:prstGeom prst="rect">
            <a:avLst/>
          </a:prstGeom>
          <a:gradFill>
            <a:gsLst>
              <a:gs pos="0">
                <a:srgbClr val="262626">
                  <a:alpha val="0"/>
                </a:srgbClr>
              </a:gs>
              <a:gs pos="100000">
                <a:srgbClr val="FFC000">
                  <a:alpha val="80000"/>
                </a:srgbClr>
              </a:gs>
            </a:gsLst>
            <a:lin ang="27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tisSemiSans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tisSemiSans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tisSemiSans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tisSemiSans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tisSemi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tisSemi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tisSemi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tisSemi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tisSemiSan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RotisSemiSan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RotisSemiSan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Sabon" pitchFamily="18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en-US" sz="4000" b="1" dirty="0" smtClean="0">
                <a:solidFill>
                  <a:srgbClr val="DEA71C"/>
                </a:solidFill>
              </a:rPr>
              <a:t>Student Employee Technology Corps</a:t>
            </a:r>
            <a:endParaRPr lang="en-US" sz="2800" b="1" dirty="0" smtClean="0">
              <a:solidFill>
                <a:srgbClr val="DEA71C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3600" b="1" dirty="0" smtClean="0">
                <a:solidFill>
                  <a:srgbClr val="DEA71C"/>
                </a:solidFill>
              </a:rPr>
              <a:t>___________________________________</a:t>
            </a:r>
            <a:endParaRPr lang="en-US" sz="1000" b="1" dirty="0">
              <a:solidFill>
                <a:srgbClr val="DEA71C"/>
              </a:solidFill>
            </a:endParaRPr>
          </a:p>
          <a:p>
            <a:pPr algn="ctr" eaLnBrk="1" hangingPunct="1">
              <a:buFont typeface="Arial" pitchFamily="34" charset="0"/>
              <a:buNone/>
            </a:pPr>
            <a:r>
              <a:rPr lang="en-US" sz="3200" b="1" dirty="0" smtClean="0">
                <a:solidFill>
                  <a:srgbClr val="DEA71C"/>
                </a:solidFill>
              </a:rPr>
              <a:t>A New Way to Support the Campus: </a:t>
            </a:r>
          </a:p>
          <a:p>
            <a:pPr algn="ctr" eaLnBrk="1" hangingPunct="1">
              <a:buFont typeface="Arial" pitchFamily="34" charset="0"/>
              <a:buNone/>
            </a:pPr>
            <a:r>
              <a:rPr lang="en-US" sz="3200" b="1" dirty="0" smtClean="0">
                <a:solidFill>
                  <a:srgbClr val="DEA71C"/>
                </a:solidFill>
              </a:rPr>
              <a:t>Technology Help When and Where you Need IT</a:t>
            </a:r>
          </a:p>
          <a:p>
            <a:pPr eaLnBrk="1" hangingPunct="1">
              <a:buFont typeface="Arial" pitchFamily="34" charset="0"/>
              <a:buNone/>
            </a:pPr>
            <a:endParaRPr lang="en-US" sz="3600" b="1" dirty="0" smtClean="0"/>
          </a:p>
          <a:p>
            <a:pPr eaLnBrk="1" hangingPunct="1">
              <a:buFont typeface="Arial" pitchFamily="34" charset="0"/>
              <a:buNone/>
            </a:pPr>
            <a:endParaRPr lang="en-US" sz="800" b="1" dirty="0" smtClean="0"/>
          </a:p>
          <a:p>
            <a:pPr eaLnBrk="1" hangingPunct="1">
              <a:buFont typeface="Arial" pitchFamily="34" charset="0"/>
              <a:buNone/>
            </a:pPr>
            <a:endParaRPr lang="en-US" sz="800" b="1" dirty="0"/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dirty="0" smtClean="0"/>
              <a:t>Office of Technology Services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 smtClean="0"/>
              <a:t>Client Services Team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000" dirty="0" smtClean="0"/>
              <a:t>January 5, 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 a thousand student workers employed in offices throughout campus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Staff often rely on student employees as a “first line of defense” for technology questions and problem solving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Student workers have a lot to offer, having grown up with technology</a:t>
            </a:r>
            <a:br>
              <a:rPr lang="en-US" dirty="0" smtClean="0"/>
            </a:b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EA71C"/>
                </a:solidFill>
              </a:rPr>
              <a:t>SETC Background</a:t>
            </a:r>
            <a:endParaRPr lang="en-US" b="1" dirty="0">
              <a:solidFill>
                <a:srgbClr val="DEA71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With the right training student employees can contribute to campus technology support as technology first-responders. To do that, OTS will provide: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Initial standardized “basic training” on campus technology products, services, and procedures (theory and practical).</a:t>
            </a:r>
            <a:br>
              <a:rPr lang="en-US" dirty="0" smtClean="0"/>
            </a:br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A designated OTS staff mentor from sign-on through training </a:t>
            </a:r>
            <a:r>
              <a:rPr lang="en-US" dirty="0"/>
              <a:t>completion with </a:t>
            </a:r>
            <a:r>
              <a:rPr lang="en-US" dirty="0" smtClean="0"/>
              <a:t>special </a:t>
            </a:r>
            <a:r>
              <a:rPr lang="en-US" dirty="0"/>
              <a:t>access and a hotline </a:t>
            </a:r>
            <a:r>
              <a:rPr lang="en-US" dirty="0" smtClean="0"/>
              <a:t>for </a:t>
            </a:r>
            <a:r>
              <a:rPr lang="en-US" dirty="0"/>
              <a:t>escalation once they are certified as an SETC responder.</a:t>
            </a:r>
            <a:br>
              <a:rPr lang="en-US" dirty="0"/>
            </a:b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 Ongoing in-service training and annual recurrent training.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DEA71C"/>
                </a:solidFill>
              </a:rPr>
              <a:t>The SETC Approach</a:t>
            </a:r>
            <a:endParaRPr lang="en-US" b="1" dirty="0">
              <a:solidFill>
                <a:srgbClr val="DEA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60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48200"/>
          </a:xfrm>
        </p:spPr>
        <p:txBody>
          <a:bodyPr/>
          <a:lstStyle/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Accepting a limited number of students in Spring 2017 for a pilot.</a:t>
            </a:r>
            <a:br>
              <a:rPr lang="en-US" dirty="0"/>
            </a:br>
            <a:endParaRPr lang="en-US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Host office staff will sign up students, as they see appropriate. </a:t>
            </a:r>
            <a:br>
              <a:rPr lang="en-US" dirty="0"/>
            </a:br>
            <a:endParaRPr lang="en-US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Participants will be assigned an OTS staff mentor; host office supervisors will be kept up to date on student progress and completion status.</a:t>
            </a:r>
          </a:p>
          <a:p>
            <a:pPr marL="457200" indent="-457200">
              <a:buFont typeface="+mj-lt"/>
              <a:buAutoNum type="arabicPeriod"/>
            </a:pPr>
            <a:endParaRPr lang="en-US" sz="1050" dirty="0"/>
          </a:p>
          <a:p>
            <a:pPr marL="457200" indent="-457200">
              <a:spcBef>
                <a:spcPts val="0"/>
              </a:spcBef>
              <a:buFont typeface="+mj-lt"/>
              <a:buAutoNum type="arabicPeriod"/>
            </a:pPr>
            <a:r>
              <a:rPr lang="en-US" dirty="0"/>
              <a:t>We will need some of your student’s time for the online theory work—and work time for the  hands-on training component. OTS will not be paying student employees to participate.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14400"/>
          </a:xfrm>
        </p:spPr>
        <p:txBody>
          <a:bodyPr/>
          <a:lstStyle/>
          <a:p>
            <a:r>
              <a:rPr lang="en-US" b="1" dirty="0" smtClean="0">
                <a:solidFill>
                  <a:srgbClr val="DEA71C"/>
                </a:solidFill>
              </a:rPr>
              <a:t>Program Summary</a:t>
            </a:r>
            <a:endParaRPr lang="en-US" b="1" dirty="0">
              <a:solidFill>
                <a:srgbClr val="DEA7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92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Office of Technology Services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1800" i="1" dirty="0" smtClean="0"/>
              <a:t>Contributing to the success of Towson University through the development, maintenance, and support of technology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RotisSemiSans"/>
        <a:ea typeface=""/>
        <a:cs typeface=""/>
      </a:majorFont>
      <a:minorFont>
        <a:latin typeface="RotisSemi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4897</TotalTime>
  <Words>116</Words>
  <Application>Microsoft Office PowerPoint</Application>
  <PresentationFormat>On-screen Show (4:3)</PresentationFormat>
  <Paragraphs>37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RotisSemiSans</vt:lpstr>
      <vt:lpstr>Sabon</vt:lpstr>
      <vt:lpstr>Office Theme</vt:lpstr>
      <vt:lpstr>PowerPoint Presentation</vt:lpstr>
      <vt:lpstr>SETC Background</vt:lpstr>
      <vt:lpstr>The SETC Approach</vt:lpstr>
      <vt:lpstr>Program Summary</vt:lpstr>
      <vt:lpstr>PowerPoint Presentation</vt:lpstr>
    </vt:vector>
  </TitlesOfParts>
  <Company>Towson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Matthew Wynd</dc:creator>
  <cp:lastModifiedBy>Leary, Julie E.</cp:lastModifiedBy>
  <cp:revision>676</cp:revision>
  <cp:lastPrinted>2017-01-05T14:13:37Z</cp:lastPrinted>
  <dcterms:created xsi:type="dcterms:W3CDTF">2007-06-11T18:17:21Z</dcterms:created>
  <dcterms:modified xsi:type="dcterms:W3CDTF">2017-03-15T17:19:31Z</dcterms:modified>
</cp:coreProperties>
</file>