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66" r:id="rId3"/>
    <p:sldId id="377" r:id="rId4"/>
    <p:sldId id="380" r:id="rId5"/>
    <p:sldId id="258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A71C"/>
    <a:srgbClr val="FDEEB5"/>
    <a:srgbClr val="B80C08"/>
    <a:srgbClr val="262626"/>
    <a:srgbClr val="DDD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84520" autoAdjust="0"/>
  </p:normalViewPr>
  <p:slideViewPr>
    <p:cSldViewPr>
      <p:cViewPr varScale="1">
        <p:scale>
          <a:sx n="104" d="100"/>
          <a:sy n="104" d="100"/>
        </p:scale>
        <p:origin x="111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562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7628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84" y="1"/>
            <a:ext cx="3037628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D2723B-3898-4F87-9579-A4BD697C05AF}" type="datetimeFigureOut">
              <a:rPr lang="en-US"/>
              <a:pPr>
                <a:defRPr/>
              </a:pPr>
              <a:t>3/15/2017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988"/>
            <a:ext cx="3037628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84" y="8829988"/>
            <a:ext cx="3037628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66D8EB-E417-4BF4-AEA5-693FF70E4B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42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7628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84" y="1"/>
            <a:ext cx="3037628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E95D07-25C3-498C-9150-C1635FBC11E7}" type="datetimeFigureOut">
              <a:rPr lang="en-US"/>
              <a:pPr>
                <a:defRPr/>
              </a:pPr>
              <a:t>3/15/2017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0" y="4415791"/>
            <a:ext cx="5607684" cy="4183380"/>
          </a:xfrm>
          <a:prstGeom prst="rect">
            <a:avLst/>
          </a:prstGeom>
        </p:spPr>
        <p:txBody>
          <a:bodyPr vert="horz" lIns="93162" tIns="46581" rIns="93162" bIns="4658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88"/>
            <a:ext cx="3037628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84" y="8829988"/>
            <a:ext cx="3037628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15551-AB01-47A2-89CC-21F80214D4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829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282" indent="-232282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7BF259-E01F-41A2-B25D-BD6BA907B7E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24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D15551-AB01-47A2-89CC-21F80214D46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555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D15551-AB01-47A2-89CC-21F80214D46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781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D15551-AB01-47A2-89CC-21F80214D46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343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Last slide in presentation</a:t>
            </a: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7348CB-1A32-40C0-B0DA-9895D6A5A6B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632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7" descr="tulogo_h_cmyk_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96000" y="6400800"/>
            <a:ext cx="2609850" cy="261938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9"/>
          <p:cNvSpPr txBox="1"/>
          <p:nvPr userDrawn="1"/>
        </p:nvSpPr>
        <p:spPr>
          <a:xfrm>
            <a:off x="457200" y="6400800"/>
            <a:ext cx="40386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RotisSemiSans" pitchFamily="34" charset="0"/>
                <a:cs typeface="+mn-cs"/>
              </a:rPr>
              <a:t>Office of Technology Services</a:t>
            </a:r>
          </a:p>
        </p:txBody>
      </p:sp>
      <p:sp>
        <p:nvSpPr>
          <p:cNvPr id="7" name="Rectangle 12"/>
          <p:cNvSpPr/>
          <p:nvPr userDrawn="1"/>
        </p:nvSpPr>
        <p:spPr>
          <a:xfrm rot="10800000">
            <a:off x="0" y="152400"/>
            <a:ext cx="9144000" cy="2286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541F743-9FD5-48EC-AD7E-592156544E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F72FD9D-E7B2-47FE-AC90-45B465ECC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/>
          <p:nvPr userDrawn="1"/>
        </p:nvSpPr>
        <p:spPr>
          <a:xfrm rot="10800000">
            <a:off x="0" y="152400"/>
            <a:ext cx="9144000" cy="2286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13" descr="tulogo_h_cmyk_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96000" y="6400800"/>
            <a:ext cx="2609850" cy="261938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14"/>
          <p:cNvSpPr txBox="1"/>
          <p:nvPr userDrawn="1"/>
        </p:nvSpPr>
        <p:spPr>
          <a:xfrm>
            <a:off x="457200" y="6400800"/>
            <a:ext cx="40386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RotisSemiSans" pitchFamily="34" charset="0"/>
                <a:cs typeface="+mn-cs"/>
              </a:rPr>
              <a:t>Office of Technology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spc="0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8" descr="tulogo_h_cmyk_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96000" y="6400800"/>
            <a:ext cx="2609850" cy="261938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9"/>
          <p:cNvSpPr txBox="1"/>
          <p:nvPr userDrawn="1"/>
        </p:nvSpPr>
        <p:spPr>
          <a:xfrm>
            <a:off x="457200" y="6400800"/>
            <a:ext cx="40386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RotisSemiSans" pitchFamily="34" charset="0"/>
                <a:cs typeface="+mn-cs"/>
              </a:rPr>
              <a:t>Office of Technology Services</a:t>
            </a:r>
          </a:p>
        </p:txBody>
      </p:sp>
      <p:sp>
        <p:nvSpPr>
          <p:cNvPr id="7" name="Rectangle 10"/>
          <p:cNvSpPr/>
          <p:nvPr userDrawn="1"/>
        </p:nvSpPr>
        <p:spPr>
          <a:xfrm rot="10800000">
            <a:off x="0" y="0"/>
            <a:ext cx="9144000" cy="2286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9" descr="tulogo_h_cmyk_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96000" y="6400800"/>
            <a:ext cx="2609850" cy="261938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10"/>
          <p:cNvSpPr txBox="1"/>
          <p:nvPr userDrawn="1"/>
        </p:nvSpPr>
        <p:spPr>
          <a:xfrm>
            <a:off x="457200" y="6400800"/>
            <a:ext cx="40386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RotisSemiSans" pitchFamily="34" charset="0"/>
                <a:cs typeface="+mn-cs"/>
              </a:rPr>
              <a:t>Office of Technology Services</a:t>
            </a:r>
          </a:p>
        </p:txBody>
      </p:sp>
      <p:sp>
        <p:nvSpPr>
          <p:cNvPr id="8" name="Rectangle 11"/>
          <p:cNvSpPr/>
          <p:nvPr userDrawn="1"/>
        </p:nvSpPr>
        <p:spPr>
          <a:xfrm rot="10800000">
            <a:off x="0" y="152400"/>
            <a:ext cx="9144000" cy="2286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 descr="tulogo_h_cmyk_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96000" y="6400800"/>
            <a:ext cx="2609850" cy="261938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9" name="TextBox 8"/>
          <p:cNvSpPr txBox="1"/>
          <p:nvPr userDrawn="1"/>
        </p:nvSpPr>
        <p:spPr>
          <a:xfrm>
            <a:off x="457200" y="6400800"/>
            <a:ext cx="40386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RotisSemiSans" pitchFamily="34" charset="0"/>
                <a:cs typeface="+mn-cs"/>
              </a:rPr>
              <a:t>Office of Technology Services</a:t>
            </a:r>
          </a:p>
        </p:txBody>
      </p:sp>
      <p:sp>
        <p:nvSpPr>
          <p:cNvPr id="10" name="Rectangle 9"/>
          <p:cNvSpPr/>
          <p:nvPr userDrawn="1"/>
        </p:nvSpPr>
        <p:spPr>
          <a:xfrm rot="10800000">
            <a:off x="0" y="152400"/>
            <a:ext cx="9144000" cy="2286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" name="Picture 7" descr="tulogo_h_cmyk_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96000" y="6400800"/>
            <a:ext cx="2609850" cy="261938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8"/>
          <p:cNvSpPr txBox="1"/>
          <p:nvPr userDrawn="1"/>
        </p:nvSpPr>
        <p:spPr>
          <a:xfrm>
            <a:off x="457200" y="6400800"/>
            <a:ext cx="40386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RotisSemiSans" pitchFamily="34" charset="0"/>
                <a:cs typeface="+mn-cs"/>
              </a:rPr>
              <a:t>Office of Technology Services</a:t>
            </a:r>
          </a:p>
        </p:txBody>
      </p:sp>
      <p:sp>
        <p:nvSpPr>
          <p:cNvPr id="6" name="Rectangle 9"/>
          <p:cNvSpPr/>
          <p:nvPr userDrawn="1"/>
        </p:nvSpPr>
        <p:spPr>
          <a:xfrm rot="10800000">
            <a:off x="0" y="152400"/>
            <a:ext cx="9144000" cy="2286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" name="Picture 6" descr="tulogo_h_cmyk_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96000" y="6400800"/>
            <a:ext cx="2609850" cy="261938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7"/>
          <p:cNvSpPr txBox="1"/>
          <p:nvPr userDrawn="1"/>
        </p:nvSpPr>
        <p:spPr>
          <a:xfrm>
            <a:off x="457200" y="6400800"/>
            <a:ext cx="40386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RotisSemiSans" pitchFamily="34" charset="0"/>
                <a:cs typeface="+mn-cs"/>
              </a:rPr>
              <a:t>Office of Technology Services</a:t>
            </a:r>
          </a:p>
        </p:txBody>
      </p:sp>
      <p:sp>
        <p:nvSpPr>
          <p:cNvPr id="5" name="Rectangle 8"/>
          <p:cNvSpPr/>
          <p:nvPr userDrawn="1"/>
        </p:nvSpPr>
        <p:spPr>
          <a:xfrm rot="10800000">
            <a:off x="0" y="152400"/>
            <a:ext cx="9144000" cy="2286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9" descr="tulogo_h_cmyk_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96000" y="6400800"/>
            <a:ext cx="2609850" cy="261938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10"/>
          <p:cNvSpPr txBox="1"/>
          <p:nvPr userDrawn="1"/>
        </p:nvSpPr>
        <p:spPr>
          <a:xfrm>
            <a:off x="457200" y="6400800"/>
            <a:ext cx="40386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RotisSemiSans" pitchFamily="34" charset="0"/>
                <a:cs typeface="+mn-cs"/>
              </a:rPr>
              <a:t>Office of Technology Services</a:t>
            </a:r>
          </a:p>
        </p:txBody>
      </p:sp>
      <p:sp>
        <p:nvSpPr>
          <p:cNvPr id="8" name="Rectangle 11"/>
          <p:cNvSpPr/>
          <p:nvPr userDrawn="1"/>
        </p:nvSpPr>
        <p:spPr>
          <a:xfrm rot="10800000">
            <a:off x="0" y="152400"/>
            <a:ext cx="9144000" cy="2286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990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9" descr="tulogo_h_cmyk_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96000" y="6400800"/>
            <a:ext cx="2609850" cy="261938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10"/>
          <p:cNvSpPr txBox="1"/>
          <p:nvPr userDrawn="1"/>
        </p:nvSpPr>
        <p:spPr>
          <a:xfrm>
            <a:off x="457200" y="6400800"/>
            <a:ext cx="40386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RotisSemiSans" pitchFamily="34" charset="0"/>
                <a:cs typeface="+mn-cs"/>
              </a:rPr>
              <a:t>Office of Technology Services</a:t>
            </a:r>
          </a:p>
        </p:txBody>
      </p:sp>
      <p:sp>
        <p:nvSpPr>
          <p:cNvPr id="8" name="Rectangle 11"/>
          <p:cNvSpPr/>
          <p:nvPr userDrawn="1"/>
        </p:nvSpPr>
        <p:spPr>
          <a:xfrm rot="10800000">
            <a:off x="0" y="152400"/>
            <a:ext cx="9144000" cy="2286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0">
              <a:schemeClr val="bg1">
                <a:lumMod val="75000"/>
                <a:lumOff val="25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63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8" descr="tulogo_h_cmyk_r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096000" y="6400800"/>
            <a:ext cx="2609850" cy="261938"/>
          </a:xfrm>
          <a:prstGeom prst="rect">
            <a:avLst/>
          </a:prstGeom>
          <a:effectLst>
            <a:outerShdw blurRad="508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457200" y="6400800"/>
            <a:ext cx="40386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RotisSemiSans" pitchFamily="34" charset="0"/>
                <a:cs typeface="+mn-cs"/>
              </a:rPr>
              <a:t>Office of Technology Services</a:t>
            </a:r>
          </a:p>
        </p:txBody>
      </p:sp>
      <p:sp>
        <p:nvSpPr>
          <p:cNvPr id="11" name="Rectangle 10"/>
          <p:cNvSpPr/>
          <p:nvPr/>
        </p:nvSpPr>
        <p:spPr>
          <a:xfrm rot="10800000">
            <a:off x="0" y="152400"/>
            <a:ext cx="9144000" cy="228600"/>
          </a:xfrm>
          <a:prstGeom prst="rect">
            <a:avLst/>
          </a:prstGeom>
          <a:gradFill>
            <a:gsLst>
              <a:gs pos="0">
                <a:srgbClr val="262626">
                  <a:alpha val="0"/>
                </a:srgbClr>
              </a:gs>
              <a:gs pos="100000">
                <a:srgbClr val="FFC000">
                  <a:alpha val="8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otisSemiSans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tisSemi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tisSemi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tisSemi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tisSemi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tisSemi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tisSemi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tisSemi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tisSemi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RotisSemiSan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RotisSemiSan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Sabon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en-US" sz="4000" b="1" dirty="0" smtClean="0">
                <a:solidFill>
                  <a:srgbClr val="DEA71C"/>
                </a:solidFill>
              </a:rPr>
              <a:t>Student Employee Technology Corps</a:t>
            </a:r>
            <a:endParaRPr lang="en-US" sz="2800" b="1" dirty="0" smtClean="0">
              <a:solidFill>
                <a:srgbClr val="DEA71C"/>
              </a:solidFill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sz="3600" b="1" dirty="0" smtClean="0">
                <a:solidFill>
                  <a:srgbClr val="DEA71C"/>
                </a:solidFill>
              </a:rPr>
              <a:t>___________________________________</a:t>
            </a:r>
            <a:endParaRPr lang="en-US" sz="1000" b="1" dirty="0">
              <a:solidFill>
                <a:srgbClr val="DEA71C"/>
              </a:solidFill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sz="3200" b="1" dirty="0" smtClean="0">
                <a:solidFill>
                  <a:srgbClr val="DEA71C"/>
                </a:solidFill>
              </a:rPr>
              <a:t>A New Way to Support the Campus: 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sz="3200" b="1" dirty="0" smtClean="0">
                <a:solidFill>
                  <a:srgbClr val="DEA71C"/>
                </a:solidFill>
              </a:rPr>
              <a:t>Technology Help When and Where you Need IT</a:t>
            </a:r>
          </a:p>
          <a:p>
            <a:pPr eaLnBrk="1" hangingPunct="1">
              <a:buFont typeface="Arial" pitchFamily="34" charset="0"/>
              <a:buNone/>
            </a:pPr>
            <a:endParaRPr lang="en-US" sz="3600" b="1" dirty="0" smtClean="0"/>
          </a:p>
          <a:p>
            <a:pPr eaLnBrk="1" hangingPunct="1">
              <a:buFont typeface="Arial" pitchFamily="34" charset="0"/>
              <a:buNone/>
            </a:pPr>
            <a:endParaRPr lang="en-US" sz="800" b="1" dirty="0" smtClean="0"/>
          </a:p>
          <a:p>
            <a:pPr eaLnBrk="1" hangingPunct="1">
              <a:buFont typeface="Arial" pitchFamily="34" charset="0"/>
              <a:buNone/>
            </a:pPr>
            <a:endParaRPr lang="en-US" sz="800" b="1" dirty="0"/>
          </a:p>
          <a:p>
            <a:pPr eaLnBrk="1" hangingPunct="1">
              <a:buFont typeface="Arial" pitchFamily="34" charset="0"/>
              <a:buNone/>
            </a:pPr>
            <a:endParaRPr lang="en-US" dirty="0" smtClean="0"/>
          </a:p>
          <a:p>
            <a:pPr eaLnBrk="1" hangingPunct="1">
              <a:buFont typeface="Arial" pitchFamily="34" charset="0"/>
              <a:buNone/>
            </a:pPr>
            <a:r>
              <a:rPr lang="en-US" sz="2000" dirty="0" smtClean="0"/>
              <a:t>Office of Technology Services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 smtClean="0"/>
              <a:t>Client Services Team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 smtClean="0"/>
              <a:t>January 5, 2017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hangingPunct="1">
              <a:buFont typeface="Arial" pitchFamily="34" charset="0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a thousand student workers employed in offices throughout campus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Staff often rely on student employees as a “first line of defense” for technology questions and problem solving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Student workers have a lot to offer, having grown up with technology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EA71C"/>
                </a:solidFill>
              </a:rPr>
              <a:t>SETC Background</a:t>
            </a:r>
            <a:endParaRPr lang="en-US" b="1" dirty="0">
              <a:solidFill>
                <a:srgbClr val="DEA71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With the right training student employees can contribute to campus technology support as technology first-responders. To do that, OTS will provide:</a:t>
            </a:r>
            <a:br>
              <a:rPr lang="en-US" dirty="0" smtClean="0"/>
            </a:b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Initial standardized “basic training” on campus technology products, services, and procedures (theory and practical).</a:t>
            </a:r>
            <a:br>
              <a:rPr lang="en-US" dirty="0" smtClean="0"/>
            </a:b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A designated OTS staff mentor from sign-on through training </a:t>
            </a:r>
            <a:r>
              <a:rPr lang="en-US" dirty="0"/>
              <a:t>completion with </a:t>
            </a:r>
            <a:r>
              <a:rPr lang="en-US" dirty="0" smtClean="0"/>
              <a:t>special </a:t>
            </a:r>
            <a:r>
              <a:rPr lang="en-US" dirty="0"/>
              <a:t>access and a hotline </a:t>
            </a:r>
            <a:r>
              <a:rPr lang="en-US" dirty="0" smtClean="0"/>
              <a:t>for </a:t>
            </a:r>
            <a:r>
              <a:rPr lang="en-US" dirty="0"/>
              <a:t>escalation once they are certified as an SETC responder.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 Ongoing in-service training and annual recurrent training.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EA71C"/>
                </a:solidFill>
              </a:rPr>
              <a:t>The SETC Approach</a:t>
            </a:r>
            <a:endParaRPr lang="en-US" b="1" dirty="0">
              <a:solidFill>
                <a:srgbClr val="DEA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36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/>
          <a:lstStyle/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Accepting a limited number of students in Spring 2017 for a pilot.</a:t>
            </a:r>
            <a:br>
              <a:rPr lang="en-US" dirty="0"/>
            </a:br>
            <a:endParaRPr lang="en-US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Host office staff will sign up students, as they see appropriate. </a:t>
            </a:r>
            <a:br>
              <a:rPr lang="en-US" dirty="0"/>
            </a:br>
            <a:endParaRPr lang="en-US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Participants will be assigned an OTS staff mentor; host office supervisors will be kept up to date on student progress and completion status.</a:t>
            </a:r>
          </a:p>
          <a:p>
            <a:pPr marL="457200" indent="-457200">
              <a:buFont typeface="+mj-lt"/>
              <a:buAutoNum type="arabicPeriod"/>
            </a:pPr>
            <a:endParaRPr lang="en-US" sz="105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We will need some of your student’s time for the online theory work—and work time for the  hands-on training component. OTS will not be paying student employees to participate.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DEA71C"/>
                </a:solidFill>
              </a:rPr>
              <a:t>Program Summary</a:t>
            </a:r>
            <a:endParaRPr lang="en-US" b="1" dirty="0">
              <a:solidFill>
                <a:srgbClr val="DEA7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2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Office of Technology Services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i="1" dirty="0" smtClean="0"/>
              <a:t>Contributing to the success of Towson University through the development, maintenance, and support of technology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RotisSemiSans"/>
        <a:ea typeface=""/>
        <a:cs typeface=""/>
      </a:majorFont>
      <a:minorFont>
        <a:latin typeface="RotisSemi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4897</TotalTime>
  <Words>116</Words>
  <Application>Microsoft Office PowerPoint</Application>
  <PresentationFormat>On-screen Show (4:3)</PresentationFormat>
  <Paragraphs>37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RotisSemiSans</vt:lpstr>
      <vt:lpstr>Sabon</vt:lpstr>
      <vt:lpstr>Office Theme</vt:lpstr>
      <vt:lpstr>PowerPoint Presentation</vt:lpstr>
      <vt:lpstr>SETC Background</vt:lpstr>
      <vt:lpstr>The SETC Approach</vt:lpstr>
      <vt:lpstr>Program Summary</vt:lpstr>
      <vt:lpstr>PowerPoint Presentation</vt:lpstr>
    </vt:vector>
  </TitlesOfParts>
  <Company>Towson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 Wynd</dc:creator>
  <cp:lastModifiedBy>Leary, Julie E.</cp:lastModifiedBy>
  <cp:revision>676</cp:revision>
  <cp:lastPrinted>2017-01-05T14:13:37Z</cp:lastPrinted>
  <dcterms:created xsi:type="dcterms:W3CDTF">2007-06-11T18:17:21Z</dcterms:created>
  <dcterms:modified xsi:type="dcterms:W3CDTF">2017-03-15T17:19:31Z</dcterms:modified>
</cp:coreProperties>
</file>